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803"/>
    <a:srgbClr val="FF3399"/>
    <a:srgbClr val="E85703"/>
    <a:srgbClr val="DFDFFF"/>
    <a:srgbClr val="CCEDFF"/>
    <a:srgbClr val="FFE7E8"/>
    <a:srgbClr val="FFFFCC"/>
    <a:srgbClr val="F5D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5"/>
    <p:restoredTop sz="94558"/>
  </p:normalViewPr>
  <p:slideViewPr>
    <p:cSldViewPr>
      <p:cViewPr varScale="1">
        <p:scale>
          <a:sx n="116" d="100"/>
          <a:sy n="116" d="100"/>
        </p:scale>
        <p:origin x="188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howGuides="1">
      <p:cViewPr varScale="1">
        <p:scale>
          <a:sx n="125" d="100"/>
          <a:sy n="125" d="100"/>
        </p:scale>
        <p:origin x="4552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273A0F-3B13-D841-A707-03B4216EA8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0A439-2D68-154D-B9B4-0E0203E229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42F29-83C6-0443-AA30-FBDFE7C021E6}" type="datetimeFigureOut">
              <a:rPr lang="cy-GB" smtClean="0"/>
              <a:t>24/09/20</a:t>
            </a:fld>
            <a:endParaRPr lang="cy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31725-2096-6A46-9ED8-F573F702F8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BFD3B-98B1-4D4C-A1FF-670C78041F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E6625-9A6A-BA41-B539-684CA802E7C3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905028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28E9A-947C-4D8E-9B83-D6CC267356BF}" type="datetimeFigureOut">
              <a:rPr lang="cy-GB" noProof="0" smtClean="0"/>
              <a:t>24/09/20</a:t>
            </a:fld>
            <a:endParaRPr lang="cy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y-GB" noProof="0"/>
              <a:t>Click to edit Master text styles</a:t>
            </a:r>
          </a:p>
          <a:p>
            <a:pPr lvl="1"/>
            <a:r>
              <a:rPr lang="cy-GB" noProof="0"/>
              <a:t>Second level</a:t>
            </a:r>
          </a:p>
          <a:p>
            <a:pPr lvl="2"/>
            <a:r>
              <a:rPr lang="cy-GB" noProof="0"/>
              <a:t>Third level</a:t>
            </a:r>
          </a:p>
          <a:p>
            <a:pPr lvl="3"/>
            <a:r>
              <a:rPr lang="cy-GB" noProof="0"/>
              <a:t>Fourth level</a:t>
            </a:r>
          </a:p>
          <a:p>
            <a:pPr lvl="4"/>
            <a:r>
              <a:rPr lang="cy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F6DF4-31BE-4F35-8181-1A38D60EE214}" type="slidenum">
              <a:rPr lang="cy-GB" noProof="0" smtClean="0"/>
              <a:t>‹#›</a:t>
            </a:fld>
            <a:endParaRPr lang="cy-GB" noProof="0"/>
          </a:p>
        </p:txBody>
      </p:sp>
    </p:spTree>
    <p:extLst>
      <p:ext uri="{BB962C8B-B14F-4D97-AF65-F5344CB8AC3E}">
        <p14:creationId xmlns:p14="http://schemas.microsoft.com/office/powerpoint/2010/main" val="259230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5373216"/>
            <a:ext cx="8640960" cy="108012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y-GB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E98AA-961E-7B44-97C4-201C4FF0C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223" y="223649"/>
            <a:ext cx="6797555" cy="51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0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920880" cy="424847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600"/>
              </a:spcBef>
              <a:buNone/>
              <a:defRPr sz="2400"/>
            </a:lvl1pPr>
            <a:lvl2pPr marL="273050" indent="-266700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62AD3-E869-7A44-8324-38AE2245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288925" indent="-288925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28800"/>
            <a:ext cx="378042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360363" indent="-354013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6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400"/>
            </a:lvl1pPr>
            <a:lvl2pPr marL="227013" indent="-227013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5"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400"/>
            </a:lvl1pPr>
            <a:lvl2pPr marL="179388" indent="-173038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2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/>
              <a:t>Click to edit Master title style</a:t>
            </a:r>
            <a:endParaRPr lang="cy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cy-GB" noProof="0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4EDA-84A6-2846-9C34-BF8EBAE00E3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5" r:id="rId5"/>
    <p:sldLayoutId id="2147483667" r:id="rId6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8580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RdavbBf2Gs&amp;feature=emb_titl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3CB8-E138-3548-A251-1CEA7D2CFD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y-GB"/>
              <a:t>Cam 2: Tyfu ein Cynhwysion</a:t>
            </a:r>
            <a:endParaRPr lang="cy-GB" sz="3600"/>
          </a:p>
        </p:txBody>
      </p:sp>
    </p:spTree>
    <p:extLst>
      <p:ext uri="{BB962C8B-B14F-4D97-AF65-F5344CB8AC3E}">
        <p14:creationId xmlns:p14="http://schemas.microsoft.com/office/powerpoint/2010/main" val="183805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60C79-8674-9746-8B91-7A2CBD3B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Sut ydyn ni'n gwneud pizza?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383C2-E530-2249-8D6C-CF68932EF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Rydyn ni'n mynd i ddefnyddio ein dysgu newydd i dyfu ein cynhwysion ein hunain ar gyfer ein busnes pizzeria.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Pa gynhwysion sydd angen i ni eu tyfu i wneud pizza?</a:t>
            </a:r>
            <a:r>
              <a:rPr lang="en-GB" dirty="0">
                <a:solidFill>
                  <a:srgbClr val="E85803"/>
                </a:solidFill>
              </a:rPr>
              <a:t> </a:t>
            </a:r>
            <a:endParaRPr lang="cy-GB" dirty="0">
              <a:solidFill>
                <a:srgbClr val="E8580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36F5B-1F1E-944E-B2D9-9C5798B9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28A498E-178D-A847-A044-F583771B0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1760" y="2924944"/>
            <a:ext cx="4302223" cy="31559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797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2879C-FF13-AE48-BEBA-654B4353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Y gwaelod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5D378-716A-0F45-99AF-ABE5B61F3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Mae gwaelod pizza wedi'i wneud o fath o fara.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Beth yw'r cynhwysion mewn bara?</a:t>
            </a:r>
            <a:endParaRPr lang="en-GB" dirty="0">
              <a:solidFill>
                <a:srgbClr val="E85803"/>
              </a:solidFill>
            </a:endParaRPr>
          </a:p>
          <a:p>
            <a:r>
              <a:rPr lang="cy-GB" dirty="0"/>
              <a:t>Blawd yw prif gynhwysyn bara. Gallwn wneud blawd o wenith.</a:t>
            </a:r>
            <a:endParaRPr lang="en-GB" dirty="0"/>
          </a:p>
          <a:p>
            <a:r>
              <a:rPr lang="cy-GB" dirty="0"/>
              <a:t>Byddwn yn tyfu ein planhigyn gwenith ein hunain.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F486A-5F0D-3F4E-871C-82770E08D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367D0-2F90-9A41-931A-D35BB4F0FE0F}"/>
              </a:ext>
            </a:extLst>
          </p:cNvPr>
          <p:cNvGrpSpPr/>
          <p:nvPr/>
        </p:nvGrpSpPr>
        <p:grpSpPr>
          <a:xfrm>
            <a:off x="611560" y="3402228"/>
            <a:ext cx="7699281" cy="2861223"/>
            <a:chOff x="539553" y="3402228"/>
            <a:chExt cx="7699281" cy="286122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0E3ABD6-1FF4-D942-8409-75EF285E4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103" y="3402228"/>
              <a:ext cx="2699792" cy="286122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E8DF059-247C-D748-AAB8-6FA477188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3" y="3686507"/>
              <a:ext cx="2682552" cy="1783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16BF24D5-59A9-7B4C-A813-A03AFD6F91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71090" y="3934019"/>
              <a:ext cx="2267744" cy="180842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996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99659-ED65-AA41-8959-07407442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Y saws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4C39C-C6C5-3A4E-8F9F-C58249D8D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Allwch chi enwi unrhyw un o'r cynhwysion mewn saws pizza?</a:t>
            </a:r>
            <a:endParaRPr lang="en-GB" dirty="0"/>
          </a:p>
          <a:p>
            <a:r>
              <a:rPr lang="cy-GB" dirty="0"/>
              <a:t>Gellir gwneud saws pizza o </a:t>
            </a:r>
            <a:r>
              <a:rPr lang="cy-GB" b="1" dirty="0"/>
              <a:t>domatos</a:t>
            </a:r>
            <a:r>
              <a:rPr lang="cy-GB" dirty="0"/>
              <a:t> a </a:t>
            </a:r>
            <a:r>
              <a:rPr lang="cy-GB" b="1" dirty="0"/>
              <a:t>dail basil </a:t>
            </a:r>
            <a:r>
              <a:rPr lang="cy-GB" dirty="0"/>
              <a:t>a gallwn ni dyfu'r rhain o hadau.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B4EE7-85B5-AD4E-BEC3-D607C679A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6EB3396-0352-5F4F-8D39-9C801F8EC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309" y="3140968"/>
            <a:ext cx="4063380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4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E81C-00DC-2B45-AAEC-6DA3E9622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Topins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7DCF5-5518-644C-BFBF-D3A12BCCE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Beth yw eich hoff dopins pizza? </a:t>
            </a:r>
          </a:p>
          <a:p>
            <a:r>
              <a:rPr lang="cy-GB" dirty="0"/>
              <a:t>Ydych chi'n gwybod o ble maen nhw'n dod?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D148F-8B3C-3347-AB5B-EA14ABB2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CD3BCCE-C5E1-C543-BBB9-CD71D3A5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3059831" y="2420889"/>
            <a:ext cx="3024335" cy="40324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907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629AF-393A-3245-A25B-E9C49C00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Caws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4CE47-AFB7-1141-9C34-7AA38D2E5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Y cynhwysyn hanfodol olaf y byddwn yn ei ddefnyddio ar gyfer ein pizzas yw caws.</a:t>
            </a:r>
            <a:endParaRPr lang="en-GB" dirty="0"/>
          </a:p>
          <a:p>
            <a:r>
              <a:rPr lang="cy-GB" dirty="0"/>
              <a:t>Mae caws yn gynnyrch llaeth sy'n golygu ei fod yn cael ei wneud gan ddefnyddio llaeth.</a:t>
            </a:r>
            <a:endParaRPr lang="en-GB" dirty="0"/>
          </a:p>
          <a:p>
            <a:r>
              <a:rPr lang="cy-GB" dirty="0"/>
              <a:t>O ble mae llaeth yn dod?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87B19-6A3F-3542-BCA8-9E59D1748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38F1F13-F545-EC46-8033-4EDA0CB03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3212976"/>
            <a:ext cx="2900176" cy="27375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636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29B4B-15E0-FD40-90CF-D90C292B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Beth am blannu hadau!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40A4B-A59E-434E-8DED-0EB5E3872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936104"/>
          </a:xfrm>
        </p:spPr>
        <p:txBody>
          <a:bodyPr/>
          <a:lstStyle/>
          <a:p>
            <a:r>
              <a:rPr lang="cy-GB" dirty="0"/>
              <a:t>Ble yw'r lle gorau yn yr ystafell ddosbarth i gadw ein planhigion i'w helpu i dyfu?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B8961-0F99-2244-A625-5F825371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9CDD0F-1EAC-0D4B-AB70-B344DF617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4216" y="2852936"/>
            <a:ext cx="4135567" cy="2762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00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696F3-A6D8-3F44-918F-9667933BA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836712"/>
            <a:ext cx="6624736" cy="1080120"/>
          </a:xfrm>
        </p:spPr>
        <p:txBody>
          <a:bodyPr/>
          <a:lstStyle/>
          <a:p>
            <a:r>
              <a:rPr lang="cy-GB" dirty="0"/>
              <a:t>Beth rydyn ni wedi’i </a:t>
            </a:r>
            <a:br>
              <a:rPr lang="cy-GB" dirty="0"/>
            </a:br>
            <a:r>
              <a:rPr lang="cy-GB" dirty="0"/>
              <a:t>ddysgu heddiw </a:t>
            </a:r>
            <a:r>
              <a:rPr lang="en-GB" dirty="0"/>
              <a:t>?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9905F-7EDE-CE4A-B212-5653503E3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204864"/>
            <a:ext cx="7920880" cy="3672409"/>
          </a:xfrm>
        </p:spPr>
        <p:txBody>
          <a:bodyPr/>
          <a:lstStyle/>
          <a:p>
            <a:r>
              <a:rPr lang="cy-GB" dirty="0"/>
              <a:t>Beth rydyn ni wedi'i ddysgu heddiw a fydd yn ein helpu i ofalu am ein cynhwysion planhigion?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8061-75E4-D842-87A4-B5111C67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6B167C-80B9-754D-930D-354987B13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087" y="3231947"/>
            <a:ext cx="4094145" cy="27173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760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711C0-CF18-B445-8887-E4E325DB0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Y ras gynhwysion fawreddog!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1E3C-FA02-7943-8663-86FF70180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792088"/>
          </a:xfrm>
        </p:spPr>
        <p:txBody>
          <a:bodyPr/>
          <a:lstStyle/>
          <a:p>
            <a:r>
              <a:rPr lang="cy-GB" dirty="0"/>
              <a:t>Rydych chi'n mynd i fod yn cadw dyddiadur arsylwi i gofnodi pa rai o'ch cynhwysion sy'n tyfu gyflymaf.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5CB3D-F808-D44C-A355-78502A8E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A1746A2-A7F2-F947-B840-160015EDA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1723" y="2852936"/>
            <a:ext cx="3914493" cy="2609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655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A01F-454F-554A-A6AA-DF92240C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836712"/>
            <a:ext cx="6696744" cy="720080"/>
          </a:xfrm>
        </p:spPr>
        <p:txBody>
          <a:bodyPr/>
          <a:lstStyle/>
          <a:p>
            <a:r>
              <a:rPr lang="cy-GB" dirty="0"/>
              <a:t>Beth sydd ei angen ar blanhigion?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76889-4A06-D744-9D18-E24340224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Yn union fel bodau dynol, mae angen rhai pethau ar blanhigion er mwyn iddyn nhw dyfu a bod yn iach.</a:t>
            </a:r>
            <a:endParaRPr lang="en-GB" dirty="0"/>
          </a:p>
          <a:p>
            <a:r>
              <a:rPr lang="cy-GB" b="1" dirty="0">
                <a:solidFill>
                  <a:srgbClr val="E85803"/>
                </a:solidFill>
              </a:rPr>
              <a:t>Allwch chi feddwl am rai?</a:t>
            </a:r>
            <a:endParaRPr lang="en-GB" b="1" dirty="0">
              <a:solidFill>
                <a:srgbClr val="E85803"/>
              </a:solidFill>
            </a:endParaRPr>
          </a:p>
          <a:p>
            <a:r>
              <a:rPr lang="cy-GB" dirty="0"/>
              <a:t>Rydyn ni'n mynd i ddysgu popeth </a:t>
            </a:r>
            <a:br>
              <a:rPr lang="cy-GB" dirty="0"/>
            </a:br>
            <a:r>
              <a:rPr lang="cy-GB" dirty="0"/>
              <a:t>am hyn fel y gallwn ni dyfu ein holl </a:t>
            </a:r>
            <a:br>
              <a:rPr lang="cy-GB" dirty="0"/>
            </a:br>
            <a:r>
              <a:rPr lang="cy-GB" dirty="0"/>
              <a:t>gynhwysion ein hunain ar gyfer </a:t>
            </a:r>
            <a:br>
              <a:rPr lang="cy-GB" dirty="0"/>
            </a:br>
            <a:r>
              <a:rPr lang="cy-GB" dirty="0"/>
              <a:t>ein busnesau pizzeria.</a:t>
            </a:r>
            <a:endParaRPr lang="cy-GB" b="1" dirty="0">
              <a:solidFill>
                <a:srgbClr val="E85803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3E17E-8395-E041-9101-9B46E7AC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EE00154-3D74-E548-B7F7-111BC390C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3429000"/>
            <a:ext cx="3376468" cy="2521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41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D1EC-56C5-D443-B09E-00D1F5951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Y fideo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F86D0-7E93-1741-95D9-283B96395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1296143"/>
          </a:xfrm>
        </p:spPr>
        <p:txBody>
          <a:bodyPr/>
          <a:lstStyle/>
          <a:p>
            <a:r>
              <a:rPr lang="cy-GB" dirty="0"/>
              <a:t>Gwyliwch y fideo yn ofalus. </a:t>
            </a:r>
          </a:p>
          <a:p>
            <a:r>
              <a:rPr lang="cy-GB" dirty="0"/>
              <a:t>Faint o'r pethau sydd eu hangen ar foron i dyfu allwch chi eu cofio?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B5304-365E-0C4E-A6F6-2850F975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0BCFC43-CC99-3C42-975C-7F1D73FD4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2636912"/>
            <a:ext cx="3456384" cy="2592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28B2D6-F44D-9D41-9303-8CF2A7B98DC5}"/>
              </a:ext>
            </a:extLst>
          </p:cNvPr>
          <p:cNvSpPr txBox="1">
            <a:spLocks/>
          </p:cNvSpPr>
          <p:nvPr/>
        </p:nvSpPr>
        <p:spPr>
          <a:xfrm>
            <a:off x="611560" y="5301207"/>
            <a:ext cx="7920880" cy="481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050" indent="-2667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0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www.youtube.com/watch?v=mRdavbBf2Gs&amp;feature=emb_title</a:t>
            </a:r>
            <a:endParaRPr lang="cy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7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35878-D942-874B-9F7F-55F16A34D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Golau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480ED-82A8-FB4E-A552-2A72BAF6B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Mae angen golau ar blanhigion er mwyn tyfu a bod yn iach.</a:t>
            </a:r>
            <a:endParaRPr lang="en-GB" dirty="0"/>
          </a:p>
          <a:p>
            <a:r>
              <a:rPr lang="cy-GB" dirty="0"/>
              <a:t>Mae planhigion yn glyfar iawn a gallant droi golau haul yn fwyd i'w hunain yn eu dail.</a:t>
            </a:r>
            <a:endParaRPr lang="en-GB" dirty="0"/>
          </a:p>
          <a:p>
            <a:r>
              <a:rPr lang="cy-GB" dirty="0"/>
              <a:t>Rydyn ni angen golau haul hefyd i roi </a:t>
            </a:r>
            <a:br>
              <a:rPr lang="cy-GB" dirty="0"/>
            </a:br>
            <a:r>
              <a:rPr lang="cy-GB" dirty="0"/>
              <a:t>Fitamin D inni a'n cadw'n iach.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9A1EB-DFA6-D643-92FD-D4B155E63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DF0B8F1-C8C1-0E4D-9DA2-B3D4F1D5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3745955" cy="2448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78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3A8943B-001E-5C45-92B5-EFB356BFD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70" b="83638" l="0" r="100000">
                        <a14:foregroundMark x1="56181" y1="73368" x2="56181" y2="73368"/>
                        <a14:foregroundMark x1="53860" y1="71279" x2="53860" y2="71279"/>
                        <a14:foregroundMark x1="58096" y1="81723" x2="58096" y2="81723"/>
                        <a14:foregroundMark x1="58967" y1="71715" x2="58967" y2="71715"/>
                        <a14:foregroundMark x1="57748" y1="74151" x2="57748" y2="74151"/>
                        <a14:foregroundMark x1="57806" y1="75805" x2="57806" y2="75805"/>
                        <a14:foregroundMark x1="54730" y1="71453" x2="54730" y2="71453"/>
                        <a14:foregroundMark x1="77075" y1="47433" x2="77075" y2="47433"/>
                        <a14:foregroundMark x1="78178" y1="42037" x2="78178" y2="42037"/>
                        <a14:foregroundMark x1="83343" y1="38816" x2="83343" y2="38816"/>
                        <a14:foregroundMark x1="84446" y1="38729" x2="84446" y2="38729"/>
                        <a14:foregroundMark x1="86999" y1="16971" x2="86999" y2="16971"/>
                        <a14:foregroundMark x1="85258" y1="18103" x2="85258" y2="18103"/>
                        <a14:foregroundMark x1="88392" y1="13838" x2="88392" y2="13838"/>
                        <a14:foregroundMark x1="43819" y1="43429" x2="43819" y2="43429"/>
                        <a14:foregroundMark x1="45386" y1="44299" x2="45386" y2="44299"/>
                        <a14:foregroundMark x1="75160" y1="48912" x2="75160" y2="48912"/>
                        <a14:foregroundMark x1="77191" y1="44735" x2="77191" y2="44735"/>
                        <a14:foregroundMark x1="77829" y1="18886" x2="77829" y2="18886"/>
                        <a14:foregroundMark x1="94951" y1="12185" x2="94951" y2="12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160" b="14615"/>
          <a:stretch/>
        </p:blipFill>
        <p:spPr bwMode="auto">
          <a:xfrm>
            <a:off x="395536" y="2204864"/>
            <a:ext cx="8346366" cy="437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07EA80-743A-364B-BAED-386D50FD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Dŵr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C1DB8-FC46-1D4B-9D92-567E1D157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sz="2000" dirty="0"/>
              <a:t>Yn union fel ni, mae angen dŵr ar blanhigion. Heb ddigon o ddŵr, ni all planhigion dyfu a bod yn iach.</a:t>
            </a:r>
            <a:endParaRPr lang="en-GB" sz="2000" dirty="0"/>
          </a:p>
          <a:p>
            <a:pPr>
              <a:spcBef>
                <a:spcPts val="1000"/>
              </a:spcBef>
            </a:pPr>
            <a:r>
              <a:rPr lang="cy-GB" sz="2000" dirty="0"/>
              <a:t>Ar ddechrau bywyd planhigyn, mae angen dŵr arno i wneud iddo ddechrau tyfu i fod yn eginblanhigyn bach.</a:t>
            </a:r>
            <a:endParaRPr lang="en-GB" sz="2000" dirty="0"/>
          </a:p>
          <a:p>
            <a:pPr>
              <a:spcBef>
                <a:spcPts val="1000"/>
              </a:spcBef>
            </a:pPr>
            <a:r>
              <a:rPr lang="cy-GB" sz="2000" dirty="0"/>
              <a:t>Ar ôl i'r eginblanhigyn dyfu rhai gwreiddiau, </a:t>
            </a:r>
            <a:br>
              <a:rPr lang="cy-GB" sz="2000" dirty="0"/>
            </a:br>
            <a:r>
              <a:rPr lang="cy-GB" sz="2000" dirty="0"/>
              <a:t>mae angen dŵr ar y planhigyn i gymryd y </a:t>
            </a:r>
            <a:br>
              <a:rPr lang="cy-GB" sz="2000" dirty="0"/>
            </a:br>
            <a:r>
              <a:rPr lang="cy-GB" sz="2000" dirty="0"/>
              <a:t>maetholion (pethau iach sy'n helpu'r planhigyn </a:t>
            </a:r>
            <a:br>
              <a:rPr lang="cy-GB" sz="2000" dirty="0"/>
            </a:br>
            <a:r>
              <a:rPr lang="cy-GB" sz="2000" dirty="0"/>
              <a:t>i dyfu) allan o'r pridd.</a:t>
            </a: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246BC-DA91-7043-9EEA-E8F5D529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E4CF26-0A86-FB44-9EA0-C0DBF1B881D1}"/>
              </a:ext>
            </a:extLst>
          </p:cNvPr>
          <p:cNvSpPr txBox="1">
            <a:spLocks/>
          </p:cNvSpPr>
          <p:nvPr/>
        </p:nvSpPr>
        <p:spPr>
          <a:xfrm>
            <a:off x="4355976" y="4581128"/>
            <a:ext cx="4248472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050" indent="-2667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y-GB" sz="2000" dirty="0"/>
              <a:t>Mae planhigion yn glyfar iawn </a:t>
            </a:r>
            <a:br>
              <a:rPr lang="cy-GB" sz="2000" dirty="0"/>
            </a:br>
            <a:r>
              <a:rPr lang="cy-GB" sz="2000" dirty="0"/>
              <a:t>a gallant wneud eu bwyd eu </a:t>
            </a:r>
            <a:br>
              <a:rPr lang="cy-GB" sz="2000" dirty="0"/>
            </a:br>
            <a:r>
              <a:rPr lang="cy-GB" sz="2000" dirty="0"/>
              <a:t>hunain yn eu dail gan </a:t>
            </a:r>
            <a:br>
              <a:rPr lang="cy-GB" sz="2000" dirty="0"/>
            </a:br>
            <a:r>
              <a:rPr lang="cy-GB" sz="2000" dirty="0"/>
              <a:t>ddefnyddio golau haul a dŵr.</a:t>
            </a:r>
            <a:r>
              <a:rPr lang="en-GB" sz="2000" dirty="0"/>
              <a:t> </a:t>
            </a:r>
            <a:endParaRPr lang="cy-GB" sz="2000" dirty="0"/>
          </a:p>
        </p:txBody>
      </p:sp>
    </p:spTree>
    <p:extLst>
      <p:ext uri="{BB962C8B-B14F-4D97-AF65-F5344CB8AC3E}">
        <p14:creationId xmlns:p14="http://schemas.microsoft.com/office/powerpoint/2010/main" val="227525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2E39-D25F-8041-A919-34130A904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Dim digon o ddŵr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629AF-9CAE-5347-9400-30EB3D7F6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Mae dŵr yn bwysig iawn i ffermwyr. </a:t>
            </a:r>
          </a:p>
          <a:p>
            <a:r>
              <a:rPr lang="cy-GB" dirty="0"/>
              <a:t>Os nad ydym yn cael digon o law, </a:t>
            </a:r>
            <a:br>
              <a:rPr lang="cy-GB" dirty="0"/>
            </a:br>
            <a:r>
              <a:rPr lang="cy-GB" dirty="0"/>
              <a:t>ni fydd eu cnydau yn tyfu'n iawn i </a:t>
            </a:r>
            <a:br>
              <a:rPr lang="cy-GB" dirty="0"/>
            </a:br>
            <a:r>
              <a:rPr lang="cy-GB" dirty="0"/>
              <a:t>wneud ein bwyd ni.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C23D5-335B-6341-B282-44D4D88D8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2709B2-231F-2446-B84D-DE04FE3CE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2" y="2636912"/>
            <a:ext cx="3262321" cy="32325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97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554C-15EF-5C4C-BDB0-60DCDD2B5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Gormod o ddŵr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1C9EA-9A72-B049-8C1D-2C1D73B10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Mae gormod o ddŵr hefyd yn broblem i ffermwyr.</a:t>
            </a:r>
            <a:endParaRPr lang="en-GB" dirty="0"/>
          </a:p>
          <a:p>
            <a:r>
              <a:rPr lang="cy-GB" dirty="0"/>
              <a:t>Gall llifogydd neu lawiad trwm effeithio ar iechyd pridd ffermwr gan eu bod yn golchi i ffwrdd rhai o'r gronynnau pridd a'r maetholion sydd eu hangen ar </a:t>
            </a:r>
            <a:br>
              <a:rPr lang="cy-GB" dirty="0"/>
            </a:br>
            <a:r>
              <a:rPr lang="cy-GB" dirty="0"/>
              <a:t>blanhigion i dyfu a bod yn iach.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CE193-E439-314D-8CA2-29BCC882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351FE6D-9535-E649-A615-339418C4C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212976"/>
            <a:ext cx="4032557" cy="26881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62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699EC-63AB-F244-8457-562D2A4A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Tymheredd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72517-030B-AA4A-B434-5AEE17B29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Sut ydych chi'n teimlo os ydych chi'n mynd yn rhy oer neu'n rhy boeth? Beth ydych chi'n ei wneud am y peth?</a:t>
            </a:r>
            <a:endParaRPr lang="en-GB" dirty="0"/>
          </a:p>
          <a:p>
            <a:r>
              <a:rPr lang="cy-GB" dirty="0"/>
              <a:t>Yn union fel ni, mae angen tymheredd addas ar blanhigion er mwyn bod yn iach.</a:t>
            </a:r>
            <a:endParaRPr lang="en-GB" dirty="0"/>
          </a:p>
          <a:p>
            <a:r>
              <a:rPr lang="cy-GB" dirty="0"/>
              <a:t>Ni fyddant yn dechrau tyfu o </a:t>
            </a:r>
            <a:br>
              <a:rPr lang="cy-GB" dirty="0"/>
            </a:br>
            <a:r>
              <a:rPr lang="cy-GB" dirty="0"/>
              <a:t>hadau os nad ydynt mewn </a:t>
            </a:r>
            <a:br>
              <a:rPr lang="cy-GB" dirty="0"/>
            </a:br>
            <a:r>
              <a:rPr lang="cy-GB" dirty="0"/>
              <a:t>amgylchedd ar y tymheredd </a:t>
            </a:r>
            <a:br>
              <a:rPr lang="cy-GB" dirty="0"/>
            </a:br>
            <a:r>
              <a:rPr lang="cy-GB" dirty="0"/>
              <a:t>cywir.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AB75D-559A-5648-A4F2-0F46BAC5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BA01B4-433D-734E-89A9-9BA90E02D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3672408" cy="2439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16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DA834-90A1-F14F-B999-528540323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Ffrwythau a llysiau Prydeinig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6F350-27D7-B94A-AAAC-92517930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2160240"/>
          </a:xfrm>
        </p:spPr>
        <p:txBody>
          <a:bodyPr/>
          <a:lstStyle/>
          <a:p>
            <a:r>
              <a:rPr lang="cy-GB" dirty="0"/>
              <a:t>Mae angen tymereddau gwahanol ar wahanol blanhigion.</a:t>
            </a:r>
          </a:p>
          <a:p>
            <a:r>
              <a:rPr lang="cy-GB" dirty="0"/>
              <a:t>Dyma pam y gallwn dyfu rhai ffrwythau a llysiau ym Mhrydain ond nid pob un ohonynt. </a:t>
            </a:r>
          </a:p>
          <a:p>
            <a:r>
              <a:rPr lang="cy-GB" dirty="0"/>
              <a:t>Mae angen i ffrwythau trofannol, er enghraifft, fod mewn amgylchedd llawer cynhesach er mwyn tyfu a bod yn iach.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62677-C7E8-9D44-8E08-463B52D2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3710E30-777A-C846-81B1-1936B36E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0075">
            <a:off x="3741634" y="3745774"/>
            <a:ext cx="1613517" cy="237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ECC07B8-9CC2-5143-B98D-4D6C918B5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38577">
            <a:off x="6249536" y="3793920"/>
            <a:ext cx="1615850" cy="234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62C34BF-3830-DF4B-BEC0-59CC83184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717032"/>
            <a:ext cx="1568565" cy="23351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2026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Bef>
            <a:spcPts val="800"/>
          </a:spcBef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arming STEMterprise PowerPoint template.pptx" id="{B4345F3A-90BC-054B-8BE5-CDA6DAFD23AF}" vid="{8ECE7784-2AF3-5E43-87C7-518CB51671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1638</TotalTime>
  <Words>712</Words>
  <Application>Microsoft Macintosh PowerPoint</Application>
  <PresentationFormat>On-screen Show (4:3)</PresentationFormat>
  <Paragraphs>72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1_Office Theme</vt:lpstr>
      <vt:lpstr>Cam 2: Tyfu ein Cynhwysion</vt:lpstr>
      <vt:lpstr>Beth sydd ei angen ar blanhigion?</vt:lpstr>
      <vt:lpstr>Y fideo </vt:lpstr>
      <vt:lpstr>Golau</vt:lpstr>
      <vt:lpstr>Dŵr</vt:lpstr>
      <vt:lpstr>Dim digon o ddŵr</vt:lpstr>
      <vt:lpstr>Gormod o ddŵr</vt:lpstr>
      <vt:lpstr>Tymheredd</vt:lpstr>
      <vt:lpstr>Ffrwythau a llysiau Prydeinig</vt:lpstr>
      <vt:lpstr>Sut ydyn ni'n gwneud pizza?</vt:lpstr>
      <vt:lpstr>Y gwaelod</vt:lpstr>
      <vt:lpstr>Y saws</vt:lpstr>
      <vt:lpstr>Topins</vt:lpstr>
      <vt:lpstr>Caws</vt:lpstr>
      <vt:lpstr>Beth am blannu hadau!</vt:lpstr>
      <vt:lpstr>Beth rydyn ni wedi’i  ddysgu heddiw ?</vt:lpstr>
      <vt:lpstr>Y ras gynhwysion fawreddog!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Smith</dc:creator>
  <cp:lastModifiedBy>Nick Smith</cp:lastModifiedBy>
  <cp:revision>242</cp:revision>
  <dcterms:created xsi:type="dcterms:W3CDTF">2019-10-23T13:59:40Z</dcterms:created>
  <dcterms:modified xsi:type="dcterms:W3CDTF">2020-09-24T10:47:56Z</dcterms:modified>
</cp:coreProperties>
</file>